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6" r:id="rId4"/>
    <p:sldId id="277" r:id="rId5"/>
    <p:sldId id="278" r:id="rId6"/>
  </p:sldIdLst>
  <p:sldSz cx="9144000" cy="6858000" type="screen4x3"/>
  <p:notesSz cx="6797675" cy="9926638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CB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8CD"/>
          </a:solidFill>
        </a:fill>
      </a:tcStyle>
    </a:wholeTbl>
    <a:band2H>
      <a:tcTxStyle/>
      <a:tcStyle>
        <a:tcBdr/>
        <a:fill>
          <a:solidFill>
            <a:srgbClr val="EDF4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BE4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BE4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CBE4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FF1"/>
          </a:solidFill>
        </a:fill>
      </a:tcStyle>
    </a:wholeTbl>
    <a:band2H>
      <a:tcTxStyle/>
      <a:tcStyle>
        <a:tcBdr/>
        <a:fill>
          <a:solidFill>
            <a:srgbClr val="E6EFF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FD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BDBCB"/>
          </a:solidFill>
        </a:fill>
      </a:tcStyle>
    </a:wholeTbl>
    <a:band2H>
      <a:tcTxStyle/>
      <a:tcStyle>
        <a:tcBdr/>
        <a:fill>
          <a:solidFill>
            <a:srgbClr val="FDEE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921E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921E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921E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BE4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CBE4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22" autoAdjust="0"/>
  </p:normalViewPr>
  <p:slideViewPr>
    <p:cSldViewPr snapToGrid="0">
      <p:cViewPr varScale="1">
        <p:scale>
          <a:sx n="65" d="100"/>
          <a:sy n="65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rama, Kirsti" userId="1003000093644BC6@LIVE.COM" providerId="AD" clId="Web-{5EA75092-7750-4FBA-A0EC-3DA9AFE9E31D}"/>
    <pc:docChg chg="modSld">
      <pc:chgData name="Sorama, Kirsti" userId="1003000093644BC6@LIVE.COM" providerId="AD" clId="Web-{5EA75092-7750-4FBA-A0EC-3DA9AFE9E31D}" dt="2018-03-13T14:53:06.812" v="17"/>
      <pc:docMkLst>
        <pc:docMk/>
      </pc:docMkLst>
      <pc:sldChg chg="modSp">
        <pc:chgData name="Sorama, Kirsti" userId="1003000093644BC6@LIVE.COM" providerId="AD" clId="Web-{5EA75092-7750-4FBA-A0EC-3DA9AFE9E31D}" dt="2018-03-13T14:53:06.812" v="17"/>
        <pc:sldMkLst>
          <pc:docMk/>
          <pc:sldMk cId="1637063107" sldId="257"/>
        </pc:sldMkLst>
        <pc:spChg chg="mod">
          <ac:chgData name="Sorama, Kirsti" userId="1003000093644BC6@LIVE.COM" providerId="AD" clId="Web-{5EA75092-7750-4FBA-A0EC-3DA9AFE9E31D}" dt="2018-03-13T14:53:06.812" v="17"/>
          <ac:spMkLst>
            <pc:docMk/>
            <pc:sldMk cId="1637063107" sldId="257"/>
            <ac:spMk id="15" creationId="{00000000-0000-0000-0000-000000000000}"/>
          </ac:spMkLst>
        </pc:spChg>
        <pc:spChg chg="mod">
          <ac:chgData name="Sorama, Kirsti" userId="1003000093644BC6@LIVE.COM" providerId="AD" clId="Web-{5EA75092-7750-4FBA-A0EC-3DA9AFE9E31D}" dt="2018-03-13T14:52:14.982" v="11"/>
          <ac:spMkLst>
            <pc:docMk/>
            <pc:sldMk cId="1637063107" sldId="257"/>
            <ac:spMk id="16" creationId="{00000000-0000-0000-0000-000000000000}"/>
          </ac:spMkLst>
        </pc:spChg>
        <pc:spChg chg="mod">
          <ac:chgData name="Sorama, Kirsti" userId="1003000093644BC6@LIVE.COM" providerId="AD" clId="Web-{5EA75092-7750-4FBA-A0EC-3DA9AFE9E31D}" dt="2018-03-13T14:52:08.044" v="9"/>
          <ac:spMkLst>
            <pc:docMk/>
            <pc:sldMk cId="1637063107" sldId="257"/>
            <ac:spMk id="17" creationId="{00000000-0000-0000-0000-000000000000}"/>
          </ac:spMkLst>
        </pc:spChg>
        <pc:spChg chg="mod">
          <ac:chgData name="Sorama, Kirsti" userId="1003000093644BC6@LIVE.COM" providerId="AD" clId="Web-{5EA75092-7750-4FBA-A0EC-3DA9AFE9E31D}" dt="2018-03-13T14:52:11.497" v="10"/>
          <ac:spMkLst>
            <pc:docMk/>
            <pc:sldMk cId="1637063107" sldId="257"/>
            <ac:spMk id="18" creationId="{00000000-0000-0000-0000-000000000000}"/>
          </ac:spMkLst>
        </pc:spChg>
      </pc:sldChg>
      <pc:sldChg chg="modSp">
        <pc:chgData name="Sorama, Kirsti" userId="1003000093644BC6@LIVE.COM" providerId="AD" clId="Web-{5EA75092-7750-4FBA-A0EC-3DA9AFE9E31D}" dt="2018-03-13T14:52:57.077" v="16"/>
        <pc:sldMkLst>
          <pc:docMk/>
          <pc:sldMk cId="3424962846" sldId="276"/>
        </pc:sldMkLst>
        <pc:graphicFrameChg chg="mod">
          <ac:chgData name="Sorama, Kirsti" userId="1003000093644BC6@LIVE.COM" providerId="AD" clId="Web-{5EA75092-7750-4FBA-A0EC-3DA9AFE9E31D}" dt="2018-03-13T14:52:57.077" v="16"/>
          <ac:graphicFrameMkLst>
            <pc:docMk/>
            <pc:sldMk cId="3424962846" sldId="276"/>
            <ac:graphicFrameMk id="3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4986E2-FC8C-44AC-8259-AFD4DCF65BD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643C752-186C-4877-9329-0F05EA38FF94}">
      <dgm:prSet phldrT="[Teksti]" custT="1"/>
      <dgm:spPr>
        <a:solidFill>
          <a:schemeClr val="accent2"/>
        </a:solidFill>
      </dgm:spPr>
      <dgm:t>
        <a:bodyPr/>
        <a:lstStyle/>
        <a:p>
          <a:r>
            <a:rPr lang="fi-FI" sz="1600" b="1" dirty="0">
              <a:solidFill>
                <a:schemeClr val="bg1">
                  <a:lumMod val="50000"/>
                </a:schemeClr>
              </a:solidFill>
            </a:rPr>
            <a:t>Alkukartoitus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/>
          </a:r>
          <a:br>
            <a:rPr lang="fi-FI" sz="1600" dirty="0">
              <a:solidFill>
                <a:schemeClr val="bg1">
                  <a:lumMod val="50000"/>
                </a:schemeClr>
              </a:solidFill>
            </a:rPr>
          </a:b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- selvitetään yrityksen yhteistyö-suhteet ja valitaan kehitettävät suhteet</a:t>
          </a:r>
        </a:p>
        <a:p>
          <a:r>
            <a:rPr lang="fi-FI" sz="1600" dirty="0">
              <a:solidFill>
                <a:schemeClr val="bg1">
                  <a:lumMod val="50000"/>
                </a:schemeClr>
              </a:solidFill>
            </a:rPr>
            <a:t>Voidaan hyödyntää erillisiä työkaluja</a:t>
          </a:r>
        </a:p>
      </dgm:t>
    </dgm:pt>
    <dgm:pt modelId="{51490CAD-AA51-434A-8B52-F805FA6D8AFF}" type="parTrans" cxnId="{EB026C41-639B-447B-9BDE-1AA80C200381}">
      <dgm:prSet/>
      <dgm:spPr/>
      <dgm:t>
        <a:bodyPr/>
        <a:lstStyle/>
        <a:p>
          <a:endParaRPr lang="fi-FI"/>
        </a:p>
      </dgm:t>
    </dgm:pt>
    <dgm:pt modelId="{BF18B4D1-F2E7-4F0F-835C-20597263F0D2}" type="sibTrans" cxnId="{EB026C41-639B-447B-9BDE-1AA80C200381}">
      <dgm:prSet/>
      <dgm:spPr/>
      <dgm:t>
        <a:bodyPr/>
        <a:lstStyle/>
        <a:p>
          <a:endParaRPr lang="fi-FI"/>
        </a:p>
      </dgm:t>
    </dgm:pt>
    <dgm:pt modelId="{9F2FE4AB-C429-470B-AFBC-17FFD3BEA18F}">
      <dgm:prSet phldrT="[Teksti]" custT="1"/>
      <dgm:spPr/>
      <dgm:t>
        <a:bodyPr/>
        <a:lstStyle/>
        <a:p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WS 3 </a:t>
          </a:r>
          <a:r>
            <a:rPr lang="fi-FI" sz="1600" b="1" dirty="0" smtClean="0">
              <a:solidFill>
                <a:schemeClr val="bg1">
                  <a:lumMod val="50000"/>
                </a:schemeClr>
              </a:solidFill>
            </a:rPr>
            <a:t>Yhteistyö-suhteiden </a:t>
          </a:r>
          <a:r>
            <a:rPr lang="fi-FI" sz="1600" b="1" dirty="0" err="1">
              <a:solidFill>
                <a:schemeClr val="bg1">
                  <a:lumMod val="50000"/>
                </a:schemeClr>
              </a:solidFill>
            </a:rPr>
            <a:t>ominai-suudet</a:t>
          </a:r>
          <a:r>
            <a:rPr lang="fi-FI" sz="1600" b="1" dirty="0">
              <a:solidFill>
                <a:schemeClr val="bg1">
                  <a:lumMod val="50000"/>
                </a:schemeClr>
              </a:solidFill>
            </a:rPr>
            <a:t> ja niiden ohjaus </a:t>
          </a:r>
        </a:p>
        <a:p>
          <a:r>
            <a:rPr lang="fi-FI" sz="1600" b="1" dirty="0">
              <a:solidFill>
                <a:schemeClr val="bg1">
                  <a:lumMod val="50000"/>
                </a:schemeClr>
              </a:solidFill>
            </a:rPr>
            <a:t>– 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selvitetään yhteistyö-suhteiden sosiaaliset suhteet ja eri suhteissa käytetty ohjaus</a:t>
          </a:r>
        </a:p>
      </dgm:t>
    </dgm:pt>
    <dgm:pt modelId="{FEAC756D-76BA-465E-90E1-2B0541C872DA}" type="parTrans" cxnId="{7D61DBAA-ADE2-44CF-B50B-4E2372B58A78}">
      <dgm:prSet/>
      <dgm:spPr/>
      <dgm:t>
        <a:bodyPr/>
        <a:lstStyle/>
        <a:p>
          <a:endParaRPr lang="fi-FI"/>
        </a:p>
      </dgm:t>
    </dgm:pt>
    <dgm:pt modelId="{5420855D-EC14-4B11-812C-83A66FEC4DCD}" type="sibTrans" cxnId="{7D61DBAA-ADE2-44CF-B50B-4E2372B58A78}">
      <dgm:prSet/>
      <dgm:spPr/>
      <dgm:t>
        <a:bodyPr/>
        <a:lstStyle/>
        <a:p>
          <a:endParaRPr lang="fi-FI"/>
        </a:p>
      </dgm:t>
    </dgm:pt>
    <dgm:pt modelId="{09818355-03A6-4A4E-81AF-A0AB87694520}">
      <dgm:prSet phldrT="[Teksti]" custT="1"/>
      <dgm:spPr/>
      <dgm:t>
        <a:bodyPr/>
        <a:lstStyle/>
        <a:p>
          <a:r>
            <a:rPr lang="fi-FI" sz="16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1 </a:t>
          </a:r>
          <a:r>
            <a:rPr lang="fi-FI" sz="1600" b="1" dirty="0" smtClean="0">
              <a:solidFill>
                <a:schemeClr val="bg1">
                  <a:lumMod val="50000"/>
                </a:schemeClr>
              </a:solidFill>
            </a:rPr>
            <a:t>Markkina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selvitetään, millä tavalla asiakas- ja kilpailijatietoa hankitaan ja käytetään yhteistyö-suhteissa </a:t>
          </a:r>
        </a:p>
        <a:p>
          <a:r>
            <a:rPr lang="fi-FI" sz="1600" dirty="0">
              <a:solidFill>
                <a:schemeClr val="bg1">
                  <a:lumMod val="50000"/>
                </a:schemeClr>
              </a:solidFill>
            </a:rPr>
            <a:t>Työkalut: 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markkinaorien-</a:t>
          </a:r>
          <a:r>
            <a:rPr lang="fi-FI" sz="1600" dirty="0" err="1" smtClean="0">
              <a:solidFill>
                <a:schemeClr val="bg1">
                  <a:lumMod val="50000"/>
                </a:schemeClr>
              </a:solidFill>
            </a:rPr>
            <a:t>taatio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ja 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markkinointi-kyvykkyys</a:t>
          </a:r>
          <a:endParaRPr lang="fi-FI" sz="1600" dirty="0">
            <a:solidFill>
              <a:schemeClr val="bg1">
                <a:lumMod val="50000"/>
              </a:schemeClr>
            </a:solidFill>
          </a:endParaRPr>
        </a:p>
      </dgm:t>
    </dgm:pt>
    <dgm:pt modelId="{CC4192B0-492D-4FCF-825A-628DB50F938E}" type="parTrans" cxnId="{60780E3D-570D-4D33-B9D7-E2F35A54D852}">
      <dgm:prSet/>
      <dgm:spPr/>
      <dgm:t>
        <a:bodyPr/>
        <a:lstStyle/>
        <a:p>
          <a:endParaRPr lang="fi-FI"/>
        </a:p>
      </dgm:t>
    </dgm:pt>
    <dgm:pt modelId="{662DDB25-4BBF-4614-AD05-4BD00CF74B58}" type="sibTrans" cxnId="{60780E3D-570D-4D33-B9D7-E2F35A54D852}">
      <dgm:prSet/>
      <dgm:spPr/>
      <dgm:t>
        <a:bodyPr/>
        <a:lstStyle/>
        <a:p>
          <a:endParaRPr lang="fi-FI"/>
        </a:p>
      </dgm:t>
    </dgm:pt>
    <dgm:pt modelId="{7EBBFD47-DC5C-4ACC-9542-E4A48F14DB22}">
      <dgm:prSet custT="1"/>
      <dgm:spPr/>
      <dgm:t>
        <a:bodyPr/>
        <a:lstStyle/>
        <a:p>
          <a:r>
            <a:rPr lang="fi-FI" sz="16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dirty="0" smtClean="0">
              <a:solidFill>
                <a:schemeClr val="bg1">
                  <a:lumMod val="50000"/>
                </a:schemeClr>
              </a:solidFill>
            </a:rPr>
            <a:t>2 </a:t>
          </a:r>
          <a:r>
            <a:rPr lang="fi-FI" sz="1600" b="1" dirty="0">
              <a:solidFill>
                <a:schemeClr val="bg1">
                  <a:lumMod val="50000"/>
                </a:schemeClr>
              </a:solidFill>
            </a:rPr>
            <a:t>Järjestelmät ja prosessit 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– selvitetään informaation käyttöä ja käytön laajuutta yhteistyö-suhteissa</a:t>
          </a:r>
        </a:p>
      </dgm:t>
    </dgm:pt>
    <dgm:pt modelId="{0F13B617-06A9-4A54-8824-9135E813EAA7}" type="parTrans" cxnId="{B997B23B-6D58-4B9F-AEAF-5DC61083F6B9}">
      <dgm:prSet/>
      <dgm:spPr/>
      <dgm:t>
        <a:bodyPr/>
        <a:lstStyle/>
        <a:p>
          <a:endParaRPr lang="fi-FI"/>
        </a:p>
      </dgm:t>
    </dgm:pt>
    <dgm:pt modelId="{E0005B12-5CA6-4995-B4E1-161B5F0A6D87}" type="sibTrans" cxnId="{B997B23B-6D58-4B9F-AEAF-5DC61083F6B9}">
      <dgm:prSet/>
      <dgm:spPr/>
      <dgm:t>
        <a:bodyPr/>
        <a:lstStyle/>
        <a:p>
          <a:endParaRPr lang="fi-FI"/>
        </a:p>
      </dgm:t>
    </dgm:pt>
    <dgm:pt modelId="{D45A5777-7E88-464F-BB99-44A8E852D733}">
      <dgm:prSet custT="1"/>
      <dgm:spPr/>
      <dgm:t>
        <a:bodyPr/>
        <a:lstStyle/>
        <a:p>
          <a:r>
            <a:rPr lang="fi-FI" sz="16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b="1" dirty="0">
              <a:solidFill>
                <a:schemeClr val="bg1">
                  <a:lumMod val="50000"/>
                </a:schemeClr>
              </a:solidFill>
            </a:rPr>
            <a:t>4 Yhteenveto  </a:t>
          </a:r>
          <a:r>
            <a:rPr lang="fi-FI" sz="1600" dirty="0">
              <a:solidFill>
                <a:schemeClr val="bg1">
                  <a:lumMod val="50000"/>
                </a:schemeClr>
              </a:solidFill>
            </a:rPr>
            <a:t>Tehdään johtopäätökset yhteistyösuhteiden nykytilasta, mietitään tavoitetila ja suunnitellaan toimenpiteet suhteiden kehittämiseksi</a:t>
          </a:r>
        </a:p>
      </dgm:t>
    </dgm:pt>
    <dgm:pt modelId="{B0CD0AC7-E748-433D-A884-1218B94C3A08}" type="parTrans" cxnId="{D69B8276-1E10-4EE8-A392-85B612BBB750}">
      <dgm:prSet/>
      <dgm:spPr/>
      <dgm:t>
        <a:bodyPr/>
        <a:lstStyle/>
        <a:p>
          <a:endParaRPr lang="fi-FI"/>
        </a:p>
      </dgm:t>
    </dgm:pt>
    <dgm:pt modelId="{B9CBA6BD-07C6-4039-B79C-A1B8D9711194}" type="sibTrans" cxnId="{D69B8276-1E10-4EE8-A392-85B612BBB750}">
      <dgm:prSet/>
      <dgm:spPr/>
      <dgm:t>
        <a:bodyPr/>
        <a:lstStyle/>
        <a:p>
          <a:endParaRPr lang="fi-FI"/>
        </a:p>
      </dgm:t>
    </dgm:pt>
    <dgm:pt modelId="{BEC67D98-84F6-450A-BF3C-ED5036A8FF95}" type="pres">
      <dgm:prSet presAssocID="{324986E2-FC8C-44AC-8259-AFD4DCF65BDB}" presName="CompostProcess" presStyleCnt="0">
        <dgm:presLayoutVars>
          <dgm:dir/>
          <dgm:resizeHandles val="exact"/>
        </dgm:presLayoutVars>
      </dgm:prSet>
      <dgm:spPr/>
    </dgm:pt>
    <dgm:pt modelId="{B5BFADBF-AFE0-40EE-B1DE-42E4F4ACF147}" type="pres">
      <dgm:prSet presAssocID="{324986E2-FC8C-44AC-8259-AFD4DCF65BDB}" presName="arrow" presStyleLbl="bgShp" presStyleIdx="0" presStyleCnt="1"/>
      <dgm:spPr/>
    </dgm:pt>
    <dgm:pt modelId="{83B958DE-92E1-41E3-AEF9-FB1356C18737}" type="pres">
      <dgm:prSet presAssocID="{324986E2-FC8C-44AC-8259-AFD4DCF65BDB}" presName="linearProcess" presStyleCnt="0"/>
      <dgm:spPr/>
    </dgm:pt>
    <dgm:pt modelId="{D3E5629B-4357-4B57-ADF1-117C123E6007}" type="pres">
      <dgm:prSet presAssocID="{A643C752-186C-4877-9329-0F05EA38FF94}" presName="textNode" presStyleLbl="node1" presStyleIdx="0" presStyleCnt="5" custScaleX="157200" custScaleY="11696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69CDD3C-3F58-4C0D-9F7F-28D0B8812478}" type="pres">
      <dgm:prSet presAssocID="{BF18B4D1-F2E7-4F0F-835C-20597263F0D2}" presName="sibTrans" presStyleCnt="0"/>
      <dgm:spPr/>
    </dgm:pt>
    <dgm:pt modelId="{98679040-39DC-4FDC-8A06-C221C9B55C30}" type="pres">
      <dgm:prSet presAssocID="{9F2FE4AB-C429-470B-AFBC-17FFD3BEA18F}" presName="textNode" presStyleLbl="node1" presStyleIdx="1" presStyleCnt="5" custScaleX="149041" custScaleY="117850" custLinFactX="286025" custLinFactNeighborX="300000" custLinFactNeighborY="385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9842874-1D12-42F3-9F65-799761DACD98}" type="pres">
      <dgm:prSet presAssocID="{5420855D-EC14-4B11-812C-83A66FEC4DCD}" presName="sibTrans" presStyleCnt="0"/>
      <dgm:spPr/>
    </dgm:pt>
    <dgm:pt modelId="{412B34BC-82F8-4FAA-9F02-74AAEB60163B}" type="pres">
      <dgm:prSet presAssocID="{09818355-03A6-4A4E-81AF-A0AB87694520}" presName="textNode" presStyleLbl="node1" presStyleIdx="2" presStyleCnt="5" custScaleX="172491" custScaleY="133279" custLinFactX="-135917" custLinFactNeighborX="-200000" custLinFactNeighborY="145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629A76A-1AA7-41DF-824F-9EC91CB7E6A0}" type="pres">
      <dgm:prSet presAssocID="{662DDB25-4BBF-4614-AD05-4BD00CF74B58}" presName="sibTrans" presStyleCnt="0"/>
      <dgm:spPr/>
    </dgm:pt>
    <dgm:pt modelId="{6BF46EA3-7253-46C1-83C2-083652CAD17C}" type="pres">
      <dgm:prSet presAssocID="{7EBBFD47-DC5C-4ACC-9542-E4A48F14DB22}" presName="textNode" presStyleLbl="node1" presStyleIdx="3" presStyleCnt="5" custScaleX="143664" custScaleY="112561" custLinFactX="-138198" custLinFactNeighborX="-200000" custLinFactNeighborY="70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61269CB-4A9C-437D-9ECE-0CD10F79A4DF}" type="pres">
      <dgm:prSet presAssocID="{E0005B12-5CA6-4995-B4E1-161B5F0A6D87}" presName="sibTrans" presStyleCnt="0"/>
      <dgm:spPr/>
    </dgm:pt>
    <dgm:pt modelId="{C5921AC1-13DF-4DB5-AFA4-15387B2D9F47}" type="pres">
      <dgm:prSet presAssocID="{D45A5777-7E88-464F-BB99-44A8E852D733}" presName="textNode" presStyleLbl="node1" presStyleIdx="4" presStyleCnt="5" custScaleX="173608" custScaleY="116969" custLinFactX="-1010" custLinFactNeighborX="-100000" custLinFactNeighborY="-96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0780E3D-570D-4D33-B9D7-E2F35A54D852}" srcId="{324986E2-FC8C-44AC-8259-AFD4DCF65BDB}" destId="{09818355-03A6-4A4E-81AF-A0AB87694520}" srcOrd="2" destOrd="0" parTransId="{CC4192B0-492D-4FCF-825A-628DB50F938E}" sibTransId="{662DDB25-4BBF-4614-AD05-4BD00CF74B58}"/>
    <dgm:cxn modelId="{A993F868-B662-4F52-9798-E399C97F89E5}" type="presOf" srcId="{9F2FE4AB-C429-470B-AFBC-17FFD3BEA18F}" destId="{98679040-39DC-4FDC-8A06-C221C9B55C30}" srcOrd="0" destOrd="0" presId="urn:microsoft.com/office/officeart/2005/8/layout/hProcess9"/>
    <dgm:cxn modelId="{2340824B-846D-43A1-8D36-58FAF3CE11B1}" type="presOf" srcId="{09818355-03A6-4A4E-81AF-A0AB87694520}" destId="{412B34BC-82F8-4FAA-9F02-74AAEB60163B}" srcOrd="0" destOrd="0" presId="urn:microsoft.com/office/officeart/2005/8/layout/hProcess9"/>
    <dgm:cxn modelId="{5BE9FDB6-9210-49C5-8574-698B322099E0}" type="presOf" srcId="{7EBBFD47-DC5C-4ACC-9542-E4A48F14DB22}" destId="{6BF46EA3-7253-46C1-83C2-083652CAD17C}" srcOrd="0" destOrd="0" presId="urn:microsoft.com/office/officeart/2005/8/layout/hProcess9"/>
    <dgm:cxn modelId="{D69B8276-1E10-4EE8-A392-85B612BBB750}" srcId="{324986E2-FC8C-44AC-8259-AFD4DCF65BDB}" destId="{D45A5777-7E88-464F-BB99-44A8E852D733}" srcOrd="4" destOrd="0" parTransId="{B0CD0AC7-E748-433D-A884-1218B94C3A08}" sibTransId="{B9CBA6BD-07C6-4039-B79C-A1B8D9711194}"/>
    <dgm:cxn modelId="{6E4648C9-F5D1-4F61-915C-7878B631426C}" type="presOf" srcId="{A643C752-186C-4877-9329-0F05EA38FF94}" destId="{D3E5629B-4357-4B57-ADF1-117C123E6007}" srcOrd="0" destOrd="0" presId="urn:microsoft.com/office/officeart/2005/8/layout/hProcess9"/>
    <dgm:cxn modelId="{B891D22B-1DB0-4C24-B76F-B6E594791333}" type="presOf" srcId="{324986E2-FC8C-44AC-8259-AFD4DCF65BDB}" destId="{BEC67D98-84F6-450A-BF3C-ED5036A8FF95}" srcOrd="0" destOrd="0" presId="urn:microsoft.com/office/officeart/2005/8/layout/hProcess9"/>
    <dgm:cxn modelId="{7D61DBAA-ADE2-44CF-B50B-4E2372B58A78}" srcId="{324986E2-FC8C-44AC-8259-AFD4DCF65BDB}" destId="{9F2FE4AB-C429-470B-AFBC-17FFD3BEA18F}" srcOrd="1" destOrd="0" parTransId="{FEAC756D-76BA-465E-90E1-2B0541C872DA}" sibTransId="{5420855D-EC14-4B11-812C-83A66FEC4DCD}"/>
    <dgm:cxn modelId="{B997B23B-6D58-4B9F-AEAF-5DC61083F6B9}" srcId="{324986E2-FC8C-44AC-8259-AFD4DCF65BDB}" destId="{7EBBFD47-DC5C-4ACC-9542-E4A48F14DB22}" srcOrd="3" destOrd="0" parTransId="{0F13B617-06A9-4A54-8824-9135E813EAA7}" sibTransId="{E0005B12-5CA6-4995-B4E1-161B5F0A6D87}"/>
    <dgm:cxn modelId="{B1A65D9F-DE40-405A-89B6-BE78A04C80F1}" type="presOf" srcId="{D45A5777-7E88-464F-BB99-44A8E852D733}" destId="{C5921AC1-13DF-4DB5-AFA4-15387B2D9F47}" srcOrd="0" destOrd="0" presId="urn:microsoft.com/office/officeart/2005/8/layout/hProcess9"/>
    <dgm:cxn modelId="{EB026C41-639B-447B-9BDE-1AA80C200381}" srcId="{324986E2-FC8C-44AC-8259-AFD4DCF65BDB}" destId="{A643C752-186C-4877-9329-0F05EA38FF94}" srcOrd="0" destOrd="0" parTransId="{51490CAD-AA51-434A-8B52-F805FA6D8AFF}" sibTransId="{BF18B4D1-F2E7-4F0F-835C-20597263F0D2}"/>
    <dgm:cxn modelId="{F39CEC5F-BDF2-49EA-8386-13EB35160C26}" type="presParOf" srcId="{BEC67D98-84F6-450A-BF3C-ED5036A8FF95}" destId="{B5BFADBF-AFE0-40EE-B1DE-42E4F4ACF147}" srcOrd="0" destOrd="0" presId="urn:microsoft.com/office/officeart/2005/8/layout/hProcess9"/>
    <dgm:cxn modelId="{1D80AE3A-F573-47F5-8909-C43ECF2D5E5A}" type="presParOf" srcId="{BEC67D98-84F6-450A-BF3C-ED5036A8FF95}" destId="{83B958DE-92E1-41E3-AEF9-FB1356C18737}" srcOrd="1" destOrd="0" presId="urn:microsoft.com/office/officeart/2005/8/layout/hProcess9"/>
    <dgm:cxn modelId="{809895C3-BF09-4410-9459-24201065D256}" type="presParOf" srcId="{83B958DE-92E1-41E3-AEF9-FB1356C18737}" destId="{D3E5629B-4357-4B57-ADF1-117C123E6007}" srcOrd="0" destOrd="0" presId="urn:microsoft.com/office/officeart/2005/8/layout/hProcess9"/>
    <dgm:cxn modelId="{3726720E-9884-4FF2-95C3-6F23762ED28D}" type="presParOf" srcId="{83B958DE-92E1-41E3-AEF9-FB1356C18737}" destId="{069CDD3C-3F58-4C0D-9F7F-28D0B8812478}" srcOrd="1" destOrd="0" presId="urn:microsoft.com/office/officeart/2005/8/layout/hProcess9"/>
    <dgm:cxn modelId="{256BF368-448C-4E5F-A307-3300752A2210}" type="presParOf" srcId="{83B958DE-92E1-41E3-AEF9-FB1356C18737}" destId="{98679040-39DC-4FDC-8A06-C221C9B55C30}" srcOrd="2" destOrd="0" presId="urn:microsoft.com/office/officeart/2005/8/layout/hProcess9"/>
    <dgm:cxn modelId="{83F9DB80-954B-44B9-95D8-A07E40CA130E}" type="presParOf" srcId="{83B958DE-92E1-41E3-AEF9-FB1356C18737}" destId="{69842874-1D12-42F3-9F65-799761DACD98}" srcOrd="3" destOrd="0" presId="urn:microsoft.com/office/officeart/2005/8/layout/hProcess9"/>
    <dgm:cxn modelId="{CCD87199-6C89-4931-896A-E957AC6E0F98}" type="presParOf" srcId="{83B958DE-92E1-41E3-AEF9-FB1356C18737}" destId="{412B34BC-82F8-4FAA-9F02-74AAEB60163B}" srcOrd="4" destOrd="0" presId="urn:microsoft.com/office/officeart/2005/8/layout/hProcess9"/>
    <dgm:cxn modelId="{FAC047C3-FBC4-4CCF-AD6F-FFE1F2AB0DE5}" type="presParOf" srcId="{83B958DE-92E1-41E3-AEF9-FB1356C18737}" destId="{E629A76A-1AA7-41DF-824F-9EC91CB7E6A0}" srcOrd="5" destOrd="0" presId="urn:microsoft.com/office/officeart/2005/8/layout/hProcess9"/>
    <dgm:cxn modelId="{E51E3319-B364-435C-ADCE-BE0BF2AD85C1}" type="presParOf" srcId="{83B958DE-92E1-41E3-AEF9-FB1356C18737}" destId="{6BF46EA3-7253-46C1-83C2-083652CAD17C}" srcOrd="6" destOrd="0" presId="urn:microsoft.com/office/officeart/2005/8/layout/hProcess9"/>
    <dgm:cxn modelId="{A40AC9D2-CA83-475B-84AB-7DB996BFE453}" type="presParOf" srcId="{83B958DE-92E1-41E3-AEF9-FB1356C18737}" destId="{961269CB-4A9C-437D-9ECE-0CD10F79A4DF}" srcOrd="7" destOrd="0" presId="urn:microsoft.com/office/officeart/2005/8/layout/hProcess9"/>
    <dgm:cxn modelId="{08FBA1A7-58FD-48ED-938B-5088AE4A4865}" type="presParOf" srcId="{83B958DE-92E1-41E3-AEF9-FB1356C18737}" destId="{C5921AC1-13DF-4DB5-AFA4-15387B2D9F4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FADBF-AFE0-40EE-B1DE-42E4F4ACF147}">
      <dsp:nvSpPr>
        <dsp:cNvPr id="0" name=""/>
        <dsp:cNvSpPr/>
      </dsp:nvSpPr>
      <dsp:spPr>
        <a:xfrm>
          <a:off x="672063" y="0"/>
          <a:ext cx="7616719" cy="700792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5629B-4357-4B57-ADF1-117C123E6007}">
      <dsp:nvSpPr>
        <dsp:cNvPr id="0" name=""/>
        <dsp:cNvSpPr/>
      </dsp:nvSpPr>
      <dsp:spPr>
        <a:xfrm>
          <a:off x="1930" y="1864543"/>
          <a:ext cx="1632185" cy="32788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>
              <a:solidFill>
                <a:schemeClr val="bg1">
                  <a:lumMod val="50000"/>
                </a:schemeClr>
              </a:solidFill>
            </a:rPr>
            <a:t>Alkukartoitus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/>
          </a:r>
          <a:br>
            <a:rPr lang="fi-FI" sz="1600" kern="1200" dirty="0">
              <a:solidFill>
                <a:schemeClr val="bg1">
                  <a:lumMod val="50000"/>
                </a:schemeClr>
              </a:solidFill>
            </a:rPr>
          </a:b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- selvitetään yrityksen yhteistyö-suhteet ja valitaan kehitettävät suhteet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Voidaan hyödyntää erillisiä työkaluja</a:t>
          </a:r>
        </a:p>
      </dsp:txBody>
      <dsp:txXfrm>
        <a:off x="81607" y="1944220"/>
        <a:ext cx="1472831" cy="3119486"/>
      </dsp:txXfrm>
    </dsp:sp>
    <dsp:sp modelId="{98679040-39DC-4FDC-8A06-C221C9B55C30}">
      <dsp:nvSpPr>
        <dsp:cNvPr id="0" name=""/>
        <dsp:cNvSpPr/>
      </dsp:nvSpPr>
      <dsp:spPr>
        <a:xfrm>
          <a:off x="5296062" y="1960313"/>
          <a:ext cx="1547471" cy="33035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WS 3 </a:t>
          </a:r>
          <a:r>
            <a:rPr lang="fi-FI" sz="1600" b="1" kern="1200" dirty="0" smtClean="0">
              <a:solidFill>
                <a:schemeClr val="bg1">
                  <a:lumMod val="50000"/>
                </a:schemeClr>
              </a:solidFill>
            </a:rPr>
            <a:t>Yhteistyö-suhteiden </a:t>
          </a:r>
          <a:r>
            <a:rPr lang="fi-FI" sz="1600" b="1" kern="1200" dirty="0" err="1">
              <a:solidFill>
                <a:schemeClr val="bg1">
                  <a:lumMod val="50000"/>
                </a:schemeClr>
              </a:solidFill>
            </a:rPr>
            <a:t>ominai-suudet</a:t>
          </a:r>
          <a:r>
            <a:rPr lang="fi-FI" sz="1600" b="1" kern="1200" dirty="0">
              <a:solidFill>
                <a:schemeClr val="bg1">
                  <a:lumMod val="50000"/>
                </a:schemeClr>
              </a:solidFill>
            </a:rPr>
            <a:t> ja niiden ohjaus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1" kern="1200" dirty="0">
              <a:solidFill>
                <a:schemeClr val="bg1">
                  <a:lumMod val="50000"/>
                </a:schemeClr>
              </a:solidFill>
            </a:rPr>
            <a:t>– 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selvitetään yhteistyö-suhteiden sosiaaliset suhteet ja eri suhteissa käytetty ohjaus</a:t>
          </a:r>
        </a:p>
      </dsp:txBody>
      <dsp:txXfrm>
        <a:off x="5371603" y="2035854"/>
        <a:ext cx="1396389" cy="3152454"/>
      </dsp:txXfrm>
    </dsp:sp>
    <dsp:sp modelId="{412B34BC-82F8-4FAA-9F02-74AAEB60163B}">
      <dsp:nvSpPr>
        <dsp:cNvPr id="0" name=""/>
        <dsp:cNvSpPr/>
      </dsp:nvSpPr>
      <dsp:spPr>
        <a:xfrm>
          <a:off x="1770380" y="1676618"/>
          <a:ext cx="1790949" cy="3736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1 </a:t>
          </a:r>
          <a:r>
            <a:rPr lang="fi-FI" sz="1600" b="1" kern="1200" dirty="0" smtClean="0">
              <a:solidFill>
                <a:schemeClr val="bg1">
                  <a:lumMod val="50000"/>
                </a:schemeClr>
              </a:solidFill>
            </a:rPr>
            <a:t>Markkina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selvitetään, millä tavalla asiakas- ja kilpailijatietoa hankitaan ja käytetään yhteistyö-suhteissa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Työkalut: 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markkinaorien-</a:t>
          </a:r>
          <a:r>
            <a:rPr lang="fi-FI" sz="1600" kern="1200" dirty="0" err="1" smtClean="0">
              <a:solidFill>
                <a:schemeClr val="bg1">
                  <a:lumMod val="50000"/>
                </a:schemeClr>
              </a:solidFill>
            </a:rPr>
            <a:t>taatio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ja 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markkinointi-kyvykkyys</a:t>
          </a:r>
          <a:endParaRPr lang="fi-FI" sz="1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857807" y="1764045"/>
        <a:ext cx="1616095" cy="3561184"/>
      </dsp:txXfrm>
    </dsp:sp>
    <dsp:sp modelId="{6BF46EA3-7253-46C1-83C2-083652CAD17C}">
      <dsp:nvSpPr>
        <dsp:cNvPr id="0" name=""/>
        <dsp:cNvSpPr/>
      </dsp:nvSpPr>
      <dsp:spPr>
        <a:xfrm>
          <a:off x="3710693" y="1946143"/>
          <a:ext cx="1491642" cy="3155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kern="1200" dirty="0" smtClean="0">
              <a:solidFill>
                <a:schemeClr val="bg1">
                  <a:lumMod val="50000"/>
                </a:schemeClr>
              </a:solidFill>
            </a:rPr>
            <a:t>2 </a:t>
          </a:r>
          <a:r>
            <a:rPr lang="fi-FI" sz="1600" b="1" kern="1200" dirty="0">
              <a:solidFill>
                <a:schemeClr val="bg1">
                  <a:lumMod val="50000"/>
                </a:schemeClr>
              </a:solidFill>
            </a:rPr>
            <a:t>Järjestelmät ja prosessit 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– selvitetään informaation käyttöä ja käytön laajuutta yhteistyö-suhteissa</a:t>
          </a:r>
        </a:p>
      </dsp:txBody>
      <dsp:txXfrm>
        <a:off x="3783509" y="2018959"/>
        <a:ext cx="1346010" cy="3009645"/>
      </dsp:txXfrm>
    </dsp:sp>
    <dsp:sp modelId="{C5921AC1-13DF-4DB5-AFA4-15387B2D9F47}">
      <dsp:nvSpPr>
        <dsp:cNvPr id="0" name=""/>
        <dsp:cNvSpPr/>
      </dsp:nvSpPr>
      <dsp:spPr>
        <a:xfrm>
          <a:off x="6972835" y="1837604"/>
          <a:ext cx="1802546" cy="3278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WS </a:t>
          </a:r>
          <a:r>
            <a:rPr lang="fi-FI" sz="1600" b="1" kern="1200" dirty="0">
              <a:solidFill>
                <a:schemeClr val="bg1">
                  <a:lumMod val="50000"/>
                </a:schemeClr>
              </a:solidFill>
            </a:rPr>
            <a:t>4 Yhteenveto  </a:t>
          </a:r>
          <a:r>
            <a:rPr lang="fi-FI" sz="1600" kern="1200" dirty="0">
              <a:solidFill>
                <a:schemeClr val="bg1">
                  <a:lumMod val="50000"/>
                </a:schemeClr>
              </a:solidFill>
            </a:rPr>
            <a:t>Tehdään johtopäätökset yhteistyösuhteiden nykytilasta, mietitään tavoitetila ja suunnitellaan toimenpiteet suhteiden kehittämiseksi</a:t>
          </a:r>
        </a:p>
      </dsp:txBody>
      <dsp:txXfrm>
        <a:off x="7060828" y="1925597"/>
        <a:ext cx="1626560" cy="3102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490990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2228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92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037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A_Otsikkodia">
    <p:bg>
      <p:bgPr>
        <a:solidFill>
          <a:srgbClr val="8CB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 descr="TEM_RR_PPT-taustat_RGB_kansi-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2911676"/>
          </a:xfrm>
          <a:prstGeom prst="rect">
            <a:avLst/>
          </a:prstGeo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26903" y="3060000"/>
            <a:ext cx="6480001" cy="261450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SzTx/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FFFFFF"/>
                </a:solidFill>
              </a:rPr>
              <a:t>Click to edit Master subtitle style</a:t>
            </a:r>
          </a:p>
        </p:txBody>
      </p:sp>
      <p:pic>
        <p:nvPicPr>
          <p:cNvPr id="12" name="image2.png" descr="EU_EAKR_ESR_FI_vertical_20mm_rg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5118" y="5580000"/>
            <a:ext cx="1058356" cy="1094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3.tif" descr="VipuvoimaaEU_2014_2020_rgb-0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4838" y="5842799"/>
            <a:ext cx="1216613" cy="8640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värillinen välidia">
    <p:bg>
      <p:bgPr>
        <a:solidFill>
          <a:srgbClr val="8CB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4.png" descr="TEM_RR_PPT-taustat_RGB_valk_kehys_ja_teksti-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5640094" y="616414"/>
            <a:ext cx="2950097" cy="147002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189137" y="6375827"/>
            <a:ext cx="432000" cy="226986"/>
          </a:xfrm>
          <a:prstGeom prst="rect">
            <a:avLst/>
          </a:prstGeom>
        </p:spPr>
        <p:txBody>
          <a:bodyPr wrap="square" lIns="45719" tIns="45719" rIns="45719" bIns="45719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24" name="image2.png" descr="EU_EAKR_ESR_FI_vertical_20mm_rg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5118" y="5580000"/>
            <a:ext cx="1058356" cy="1094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3.tif" descr="VipuvoimaaEU_2014_2020_rgb-0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4838" y="5842799"/>
            <a:ext cx="1216613" cy="8640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B_kuvadia: vaale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5.png" descr="TEM_RR_PPT-taustat_RGB_valk_kehys_tumma_teksti-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5640094" y="616414"/>
            <a:ext cx="2950097" cy="147002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64646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46464"/>
                </a:solidFill>
              </a:rPr>
              <a:t>Click to edit Master title style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xfrm>
            <a:off x="189137" y="6375827"/>
            <a:ext cx="432000" cy="226986"/>
          </a:xfrm>
          <a:prstGeom prst="rect">
            <a:avLst/>
          </a:prstGeom>
        </p:spPr>
        <p:txBody>
          <a:bodyPr wrap="square" lIns="45719" tIns="45719" rIns="45719" bIns="45719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36" name="image2.png" descr="EU_EAKR_ESR_FI_vertical_20mm_rg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5118" y="5580000"/>
            <a:ext cx="1058356" cy="1094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3.tif" descr="VipuvoimaaEU_2014_2020_rgb-0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4838" y="5842799"/>
            <a:ext cx="1216613" cy="8640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ekstidia: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189137" y="6375827"/>
            <a:ext cx="432000" cy="226986"/>
          </a:xfrm>
          <a:prstGeom prst="rect">
            <a:avLst/>
          </a:prstGeom>
        </p:spPr>
        <p:txBody>
          <a:bodyPr wrap="square" lIns="45719" tIns="45719" rIns="45719" bIns="45719"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1A_Otsikkodia">
    <p:bg>
      <p:bgPr>
        <a:solidFill>
          <a:srgbClr val="8CBE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1.png" descr="TEM_RR_PPT-taustat_RGB_kansi-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2911676"/>
          </a:xfrm>
          <a:prstGeom prst="rect">
            <a:avLst/>
          </a:prstGeo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1326903" y="3060000"/>
            <a:ext cx="6480001" cy="261450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SzTx/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FFFFFF"/>
                </a:solidFill>
              </a:rPr>
              <a:t>Click to edit Master subtitle style</a:t>
            </a:r>
          </a:p>
        </p:txBody>
      </p:sp>
      <p:pic>
        <p:nvPicPr>
          <p:cNvPr id="59" name="image2.png" descr="EU_EAKR_ESR_FI_vertical_20mm_rg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5118" y="5580000"/>
            <a:ext cx="1058356" cy="1094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3.tif" descr="VipuvoimaaEU_2014_2020_rgb-01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74838" y="5842799"/>
            <a:ext cx="1216613" cy="8640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png" descr="TEM_RR_PPT-taustat_RGB_harmaa_kehys-01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39999" y="611999"/>
            <a:ext cx="8064002" cy="972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8CBE41"/>
                </a:solidFill>
              </a:rPr>
              <a:t>Click to edit Master title style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39999" y="1584000"/>
            <a:ext cx="8064002" cy="527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r>
              <a:rPr sz="2400"/>
              <a:t>Click to edit Master text styles</a:t>
            </a:r>
          </a:p>
          <a:p>
            <a:pPr lvl="1">
              <a:defRPr sz="1800"/>
            </a:pPr>
            <a:r>
              <a:rPr sz="2400"/>
              <a:t>Second level</a:t>
            </a:r>
          </a:p>
          <a:p>
            <a:pPr lvl="2">
              <a:defRPr sz="1800"/>
            </a:pPr>
            <a:r>
              <a:rPr sz="2400"/>
              <a:t>Third level</a:t>
            </a:r>
          </a:p>
          <a:p>
            <a:pPr lvl="3">
              <a:defRPr sz="1800"/>
            </a:pPr>
            <a:r>
              <a:rPr sz="2400"/>
              <a:t>Fourth level</a:t>
            </a:r>
          </a:p>
          <a:p>
            <a:pPr lvl="4">
              <a:defRPr sz="1800"/>
            </a:pPr>
            <a:r>
              <a:rPr sz="2400"/>
              <a:t>Fifth level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89137" y="6421547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>
              <a:defRPr sz="1000">
                <a:solidFill>
                  <a:srgbClr val="646464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image2.png" descr="EU_EAKR_ESR_FI_vertical_20mm_rgb.png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815118" y="5580000"/>
            <a:ext cx="1058356" cy="10942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3.png" descr="VipuvoimaaEU_2014_2020_rgb-01.pn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474838" y="5842799"/>
            <a:ext cx="1216613" cy="864097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8" r:id="rId4"/>
    <p:sldLayoutId id="2147483659" r:id="rId5"/>
  </p:sldLayoutIdLst>
  <p:transition spd="med"/>
  <p:txStyles>
    <p:titleStyle>
      <a:lvl1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1pPr>
      <a:lvl2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2pPr>
      <a:lvl3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3pPr>
      <a:lvl4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4pPr>
      <a:lvl5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5pPr>
      <a:lvl6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6pPr>
      <a:lvl7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7pPr>
      <a:lvl8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8pPr>
      <a:lvl9pPr>
        <a:defRPr sz="2800">
          <a:solidFill>
            <a:srgbClr val="8CBE41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1pPr>
      <a:lvl2pPr marL="800100" indent="-342900">
        <a:spcBef>
          <a:spcPts val="500"/>
        </a:spcBef>
        <a:buSzPct val="100000"/>
        <a:buFont typeface="Arial"/>
        <a:buChar char="–"/>
        <a:defRPr sz="2400">
          <a:latin typeface="Arial"/>
          <a:ea typeface="Arial"/>
          <a:cs typeface="Arial"/>
          <a:sym typeface="Arial"/>
        </a:defRPr>
      </a:lvl2pPr>
      <a:lvl3pPr marL="1188719" indent="-274319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3pPr>
      <a:lvl4pPr marL="1645920" indent="-274320">
        <a:spcBef>
          <a:spcPts val="500"/>
        </a:spcBef>
        <a:buSzPct val="100000"/>
        <a:buFont typeface="Arial"/>
        <a:buChar char="–"/>
        <a:defRPr sz="2400">
          <a:latin typeface="Arial"/>
          <a:ea typeface="Arial"/>
          <a:cs typeface="Arial"/>
          <a:sym typeface="Arial"/>
        </a:defRPr>
      </a:lvl4pPr>
      <a:lvl5pPr marL="2103120" indent="-274320">
        <a:spcBef>
          <a:spcPts val="500"/>
        </a:spcBef>
        <a:buSzPct val="100000"/>
        <a:buFont typeface="Arial"/>
        <a:buChar char="»"/>
        <a:defRPr sz="2400">
          <a:latin typeface="Arial"/>
          <a:ea typeface="Arial"/>
          <a:cs typeface="Arial"/>
          <a:sym typeface="Arial"/>
        </a:defRPr>
      </a:lvl5pPr>
      <a:lvl6pPr marL="2560320" indent="-274320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6pPr>
      <a:lvl7pPr marL="3017520" indent="-274320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7pPr>
      <a:lvl8pPr marL="3474720" indent="-274320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8pPr>
      <a:lvl9pPr marL="3931920" indent="-274320">
        <a:spcBef>
          <a:spcPts val="500"/>
        </a:spcBef>
        <a:buSzPct val="100000"/>
        <a:buFont typeface="Arial"/>
        <a:buChar char="•"/>
        <a:defRPr sz="2400">
          <a:latin typeface="Arial"/>
          <a:ea typeface="Arial"/>
          <a:cs typeface="Arial"/>
          <a:sym typeface="Arial"/>
        </a:defRPr>
      </a:lvl9pPr>
    </p:bodyStyle>
    <p:otherStyle>
      <a:lvl1pPr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5" y="6228941"/>
            <a:ext cx="1244588" cy="357724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487326" y="2605032"/>
            <a:ext cx="7710616" cy="11449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lnSpc>
                <a:spcPct val="95000"/>
              </a:lnSpc>
              <a:spcAft>
                <a:spcPts val="0"/>
              </a:spcAft>
            </a:pPr>
            <a:r>
              <a:rPr lang="en-US" sz="3600" kern="1400" dirty="0">
                <a:solidFill>
                  <a:srgbClr val="7030A0"/>
                </a:solidFill>
              </a:rPr>
              <a:t>VERTTI</a:t>
            </a:r>
          </a:p>
          <a:p>
            <a:pPr algn="r">
              <a:lnSpc>
                <a:spcPct val="95000"/>
              </a:lnSpc>
              <a:spcAft>
                <a:spcPts val="0"/>
              </a:spcAft>
            </a:pPr>
            <a:r>
              <a:rPr lang="fi-FI" sz="3600" kern="1400" dirty="0">
                <a:solidFill>
                  <a:srgbClr val="7030A0"/>
                </a:solidFill>
              </a:rPr>
              <a:t>Verkostojen</a:t>
            </a:r>
            <a:r>
              <a:rPr lang="en-US" sz="3600" kern="1400" dirty="0">
                <a:solidFill>
                  <a:srgbClr val="7030A0"/>
                </a:solidFill>
              </a:rPr>
              <a:t> </a:t>
            </a:r>
            <a:r>
              <a:rPr lang="fi-FI" sz="3600" kern="1400" dirty="0">
                <a:solidFill>
                  <a:srgbClr val="7030A0"/>
                </a:solidFill>
              </a:rPr>
              <a:t>suorituskykymittaristo</a:t>
            </a:r>
            <a:endParaRPr lang="fi-FI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oli oikealle 6"/>
          <p:cNvSpPr/>
          <p:nvPr/>
        </p:nvSpPr>
        <p:spPr>
          <a:xfrm rot="10800000">
            <a:off x="4592067" y="980633"/>
            <a:ext cx="4188941" cy="206685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Nuoli oikealle 5"/>
          <p:cNvSpPr/>
          <p:nvPr/>
        </p:nvSpPr>
        <p:spPr>
          <a:xfrm>
            <a:off x="352933" y="980633"/>
            <a:ext cx="4188941" cy="206685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2932" y="1766469"/>
            <a:ext cx="3763398" cy="490492"/>
          </a:xfrm>
        </p:spPr>
        <p:txBody>
          <a:bodyPr/>
          <a:lstStyle/>
          <a:p>
            <a:pPr algn="l"/>
            <a:r>
              <a:rPr lang="fi-FI" dirty="0"/>
              <a:t>Toimittajaverkosto</a:t>
            </a:r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6039217" y="1625792"/>
            <a:ext cx="2822441" cy="631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r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fi-FI" dirty="0"/>
              <a:t>Jakelu- ja asiakasverkosto</a:t>
            </a:r>
          </a:p>
        </p:txBody>
      </p:sp>
      <p:sp>
        <p:nvSpPr>
          <p:cNvPr id="8" name="7-kärkinen tähti 7"/>
          <p:cNvSpPr/>
          <p:nvPr/>
        </p:nvSpPr>
        <p:spPr>
          <a:xfrm rot="20737806">
            <a:off x="2984529" y="493992"/>
            <a:ext cx="2989165" cy="2648899"/>
          </a:xfrm>
          <a:prstGeom prst="star7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7030A0"/>
                </a:solidFill>
              </a:rPr>
              <a:t>Toimitus-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7030A0"/>
                </a:solidFill>
              </a:rPr>
              <a:t>ketjun s</a:t>
            </a:r>
            <a:r>
              <a:rPr kumimoji="0" lang="fi-FI" sz="1800" b="0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uoritus-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kyvyn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spc="0" normalizeH="0" baseline="0" dirty="0">
                <a:ln>
                  <a:noFill/>
                </a:ln>
                <a:solidFill>
                  <a:srgbClr val="7030A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analysointi</a:t>
            </a:r>
          </a:p>
        </p:txBody>
      </p:sp>
      <p:sp>
        <p:nvSpPr>
          <p:cNvPr id="16" name="Vaakasuora käärö 15"/>
          <p:cNvSpPr/>
          <p:nvPr/>
        </p:nvSpPr>
        <p:spPr>
          <a:xfrm>
            <a:off x="2423812" y="3143250"/>
            <a:ext cx="2063578" cy="1963100"/>
          </a:xfrm>
          <a:prstGeom prst="horizontalScroll">
            <a:avLst/>
          </a:prstGeom>
          <a:solidFill>
            <a:srgbClr val="FFFFFF"/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Informaation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käyttö ja käytön laajuus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7" name="Vaakasuora käärö 16"/>
          <p:cNvSpPr/>
          <p:nvPr/>
        </p:nvSpPr>
        <p:spPr>
          <a:xfrm>
            <a:off x="6705538" y="2664664"/>
            <a:ext cx="2063578" cy="2263316"/>
          </a:xfrm>
          <a:prstGeom prst="horizontalScroll">
            <a:avLst/>
          </a:prstGeom>
          <a:solidFill>
            <a:srgbClr val="FFFFFF"/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Innovatiivisuus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Proaktiivisuus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Yhteinen riskinotto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8" name="Vaakasuora käärö 17"/>
          <p:cNvSpPr/>
          <p:nvPr/>
        </p:nvSpPr>
        <p:spPr>
          <a:xfrm>
            <a:off x="4536744" y="2973777"/>
            <a:ext cx="2063578" cy="1963100"/>
          </a:xfrm>
          <a:prstGeom prst="horizontalScroll">
            <a:avLst/>
          </a:prstGeom>
          <a:solidFill>
            <a:srgbClr val="FFFFFF"/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Yhteistyö-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suhteiden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ominaisuudet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5" name="Vaakasuora käärö 14"/>
          <p:cNvSpPr/>
          <p:nvPr/>
        </p:nvSpPr>
        <p:spPr>
          <a:xfrm>
            <a:off x="180404" y="2657475"/>
            <a:ext cx="2063578" cy="2263316"/>
          </a:xfrm>
          <a:prstGeom prst="horizontalScroll">
            <a:avLst/>
          </a:prstGeom>
          <a:solidFill>
            <a:srgbClr val="FFFFFF"/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Markkina-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orientaatio ja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Markkinointi-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000000"/>
                </a:solidFill>
              </a:rPr>
              <a:t>kyvykkyys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9" name="Kuvaselitepilvi 18"/>
          <p:cNvSpPr/>
          <p:nvPr/>
        </p:nvSpPr>
        <p:spPr>
          <a:xfrm>
            <a:off x="4899847" y="0"/>
            <a:ext cx="3426518" cy="1405530"/>
          </a:xfrm>
          <a:prstGeom prst="cloudCallout">
            <a:avLst>
              <a:gd name="adj1" fmla="val -45983"/>
              <a:gd name="adj2" fmla="val 46343"/>
            </a:avLst>
          </a:prstGeom>
          <a:solidFill>
            <a:srgbClr val="FFFFFF"/>
          </a:solidFill>
          <a:ln w="25400" cap="flat">
            <a:solidFill>
              <a:srgbClr val="8CBE41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7030A0"/>
                </a:solidFill>
              </a:rPr>
              <a:t>Yhteistyön tavoitteet ja yhteistyön 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dirty="0">
                <a:solidFill>
                  <a:srgbClr val="7030A0"/>
                </a:solidFill>
              </a:rPr>
              <a:t>kehittäminen</a:t>
            </a:r>
            <a:endParaRPr kumimoji="0" lang="fi-FI" sz="1800" b="0" i="0" u="none" strike="noStrike" cap="none" spc="0" normalizeH="0" baseline="0" dirty="0">
              <a:ln>
                <a:noFill/>
              </a:ln>
              <a:solidFill>
                <a:srgbClr val="7030A0"/>
              </a:solidFill>
              <a:effectLst/>
              <a:uFillTx/>
              <a:sym typeface="Arial"/>
            </a:endParaRPr>
          </a:p>
        </p:txBody>
      </p:sp>
      <p:pic>
        <p:nvPicPr>
          <p:cNvPr id="13" name="Kuva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5" y="6228941"/>
            <a:ext cx="1244588" cy="35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06310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1223391306"/>
              </p:ext>
            </p:extLst>
          </p:nvPr>
        </p:nvGraphicFramePr>
        <p:xfrm>
          <a:off x="155127" y="0"/>
          <a:ext cx="8960847" cy="7007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82949" y="481179"/>
            <a:ext cx="3752602" cy="951129"/>
          </a:xfrm>
        </p:spPr>
        <p:txBody>
          <a:bodyPr/>
          <a:lstStyle/>
          <a:p>
            <a:pPr algn="l"/>
            <a:r>
              <a:rPr lang="fi-FI" dirty="0"/>
              <a:t>Yhteistyöverkostojen kehittämisen prosessi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55" y="6228941"/>
            <a:ext cx="1244588" cy="357724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1132984" y="5582612"/>
            <a:ext cx="367611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just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Toimintamalli yhteistyöverkostojen</a:t>
            </a:r>
            <a:r>
              <a:rPr kumimoji="0" lang="fi-FI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suorituskyvyn kehittämiseen</a:t>
            </a:r>
            <a:endParaRPr kumimoji="0" lang="fi-FI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96284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311399" y="432384"/>
            <a:ext cx="8064002" cy="41670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i-FI"/>
              <a:t>Aloitustiedot </a:t>
            </a:r>
            <a:endParaRPr lang="fi-FI" dirty="0"/>
          </a:p>
        </p:txBody>
      </p:sp>
      <p:sp>
        <p:nvSpPr>
          <p:cNvPr id="3" name="Tekstin paikkamerkki 4"/>
          <p:cNvSpPr txBox="1">
            <a:spLocks/>
          </p:cNvSpPr>
          <p:nvPr/>
        </p:nvSpPr>
        <p:spPr>
          <a:xfrm>
            <a:off x="311399" y="1201743"/>
            <a:ext cx="8064450" cy="207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800100" indent="-342900">
              <a:spcBef>
                <a:spcPts val="500"/>
              </a:spcBef>
              <a:buSzPct val="100000"/>
              <a:buFont typeface="Arial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645920" indent="-274320">
              <a:spcBef>
                <a:spcPts val="500"/>
              </a:spcBef>
              <a:buSzPct val="100000"/>
              <a:buFont typeface="Arial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103120" indent="-274320">
              <a:spcBef>
                <a:spcPts val="500"/>
              </a:spcBef>
              <a:buSzPct val="100000"/>
              <a:buFont typeface="Arial"/>
              <a:buChar char="»"/>
              <a:defRPr sz="2400">
                <a:latin typeface="Arial"/>
                <a:ea typeface="Arial"/>
                <a:cs typeface="Arial"/>
                <a:sym typeface="Arial"/>
              </a:defRPr>
            </a:lvl5pPr>
            <a:lvl6pPr marL="25603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6pPr>
            <a:lvl7pPr marL="30175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7pPr>
            <a:lvl8pPr marL="34747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8pPr>
            <a:lvl9pPr marL="39319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i-FI" dirty="0"/>
              <a:t>Tuotteet, palvelut, asiakkaat ja toimittajat</a:t>
            </a:r>
          </a:p>
          <a:p>
            <a:endParaRPr lang="fi-FI" dirty="0"/>
          </a:p>
          <a:p>
            <a:r>
              <a:rPr lang="fi-FI" b="0" dirty="0"/>
              <a:t>Kuvatkaa lyhyesti yrityksenne tuotteet ja palvelut sekä loppuasiakkaat tuotteittain</a:t>
            </a:r>
          </a:p>
          <a:p>
            <a:endParaRPr lang="fi-FI" b="0" dirty="0"/>
          </a:p>
          <a:p>
            <a:r>
              <a:rPr lang="fi-FI" b="0" dirty="0"/>
              <a:t>Kirjatkaa myös kunkin tuotteen toimitusketjuun kuuluvat yhteistyöyritykset (asiakkaat ja toimittajat)</a:t>
            </a:r>
          </a:p>
        </p:txBody>
      </p:sp>
    </p:spTree>
    <p:extLst>
      <p:ext uri="{BB962C8B-B14F-4D97-AF65-F5344CB8AC3E}">
        <p14:creationId xmlns:p14="http://schemas.microsoft.com/office/powerpoint/2010/main" val="17269814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539999" y="1928764"/>
            <a:ext cx="8064002" cy="97200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2pPr>
            <a:lvl3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3pPr>
            <a:lvl4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4pPr>
            <a:lvl5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5pPr>
            <a:lvl6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6pPr>
            <a:lvl7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7pPr>
            <a:lvl8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8pPr>
            <a:lvl9pPr>
              <a:defRPr sz="2800">
                <a:solidFill>
                  <a:srgbClr val="8CBE4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i-FI" dirty="0"/>
              <a:t>Mikä tai mitkä asiakassuhteista valitaan kehittämisen kohteeksi? </a:t>
            </a:r>
          </a:p>
        </p:txBody>
      </p:sp>
      <p:sp>
        <p:nvSpPr>
          <p:cNvPr id="3" name="Tekstin paikkamerkki 2"/>
          <p:cNvSpPr txBox="1">
            <a:spLocks/>
          </p:cNvSpPr>
          <p:nvPr/>
        </p:nvSpPr>
        <p:spPr>
          <a:xfrm>
            <a:off x="539551" y="3245357"/>
            <a:ext cx="8064450" cy="8163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800100" indent="-342900">
              <a:spcBef>
                <a:spcPts val="500"/>
              </a:spcBef>
              <a:buSzPct val="100000"/>
              <a:buFont typeface="Arial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645920" indent="-274320">
              <a:spcBef>
                <a:spcPts val="500"/>
              </a:spcBef>
              <a:buSzPct val="100000"/>
              <a:buFont typeface="Arial"/>
              <a:buChar char="–"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103120" indent="-274320">
              <a:spcBef>
                <a:spcPts val="500"/>
              </a:spcBef>
              <a:buSzPct val="100000"/>
              <a:buFont typeface="Arial"/>
              <a:buChar char="»"/>
              <a:defRPr sz="2400">
                <a:latin typeface="Arial"/>
                <a:ea typeface="Arial"/>
                <a:cs typeface="Arial"/>
                <a:sym typeface="Arial"/>
              </a:defRPr>
            </a:lvl5pPr>
            <a:lvl6pPr marL="25603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6pPr>
            <a:lvl7pPr marL="30175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7pPr>
            <a:lvl8pPr marL="34747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8pPr>
            <a:lvl9pPr marL="3931920" indent="-274320">
              <a:spcBef>
                <a:spcPts val="500"/>
              </a:spcBef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None/>
            </a:pPr>
            <a:r>
              <a:rPr lang="fi-FI" sz="2800" dirty="0"/>
              <a:t>Mikä tai mitkä toimittajasuhteista valitaan kehittämisen kohteeksi?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539750" y="4892675"/>
            <a:ext cx="6140524" cy="70802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i-FI" sz="2000" dirty="0">
                <a:solidFill>
                  <a:srgbClr val="FF0000"/>
                </a:solidFill>
              </a:rPr>
              <a:t>Tärkeimpien yhteistyösuhteiden valintaan voi käyttää yhteistyösuhteen merkityksen analyysityökalua!</a:t>
            </a:r>
            <a:endParaRPr kumimoji="0" lang="fi-FI" sz="20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sym typeface="Arial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69073" y="457200"/>
            <a:ext cx="8028878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Ennen kuin aloitatte itsearviointityökalujen käytön, valitkaa tärkeimmät (nyt ja/tai tulevaisuudessa) yhteistyösuhteet,    joista lähdette analyysia tekemään.</a:t>
            </a:r>
            <a:r>
              <a:rPr kumimoji="0" lang="fi-FI" sz="24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  </a:t>
            </a:r>
            <a:endParaRPr kumimoji="0" lang="fi-FI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51007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8CBE41"/>
      </a:lt1>
      <a:dk2>
        <a:srgbClr val="A7A7A7"/>
      </a:dk2>
      <a:lt2>
        <a:srgbClr val="535353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BE4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CBE4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CBE4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CBE4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9982</TotalTime>
  <Words>166</Words>
  <Application>Microsoft Office PowerPoint</Application>
  <PresentationFormat>Näytössä katseltava diaesitys (4:3)</PresentationFormat>
  <Paragraphs>47</Paragraphs>
  <Slides>5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Helvetica Neue</vt:lpstr>
      <vt:lpstr>Default</vt:lpstr>
      <vt:lpstr>PowerPoint-esitys</vt:lpstr>
      <vt:lpstr>Toimittajaverkosto</vt:lpstr>
      <vt:lpstr>Yhteistyöverkostojen kehittämisen prosessi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Tuloskortin käyttöohje</dc:title>
  <dc:creator>Muotio Marko</dc:creator>
  <cp:lastModifiedBy>Sorama, Kirsti</cp:lastModifiedBy>
  <cp:revision>105</cp:revision>
  <cp:lastPrinted>2015-11-17T13:59:28Z</cp:lastPrinted>
  <dcterms:modified xsi:type="dcterms:W3CDTF">2018-08-16T12:42:47Z</dcterms:modified>
</cp:coreProperties>
</file>